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682" r:id="rId2"/>
    <p:sldId id="708" r:id="rId3"/>
    <p:sldId id="723" r:id="rId4"/>
    <p:sldId id="686" r:id="rId5"/>
    <p:sldId id="687" r:id="rId6"/>
    <p:sldId id="688" r:id="rId7"/>
    <p:sldId id="689" r:id="rId8"/>
    <p:sldId id="690" r:id="rId9"/>
    <p:sldId id="692" r:id="rId10"/>
    <p:sldId id="691" r:id="rId11"/>
    <p:sldId id="693" r:id="rId12"/>
    <p:sldId id="694" r:id="rId13"/>
    <p:sldId id="695" r:id="rId14"/>
    <p:sldId id="696" r:id="rId15"/>
    <p:sldId id="697" r:id="rId16"/>
    <p:sldId id="699" r:id="rId17"/>
    <p:sldId id="736" r:id="rId18"/>
    <p:sldId id="737" r:id="rId19"/>
    <p:sldId id="738" r:id="rId20"/>
    <p:sldId id="698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35" r:id="rId30"/>
    <p:sldId id="711" r:id="rId31"/>
    <p:sldId id="710" r:id="rId32"/>
    <p:sldId id="712" r:id="rId33"/>
    <p:sldId id="739" r:id="rId34"/>
    <p:sldId id="709" r:id="rId35"/>
    <p:sldId id="714" r:id="rId36"/>
    <p:sldId id="713" r:id="rId37"/>
    <p:sldId id="716" r:id="rId38"/>
    <p:sldId id="715" r:id="rId39"/>
    <p:sldId id="717" r:id="rId40"/>
    <p:sldId id="718" r:id="rId41"/>
    <p:sldId id="719" r:id="rId42"/>
    <p:sldId id="729" r:id="rId43"/>
    <p:sldId id="727" r:id="rId44"/>
    <p:sldId id="730" r:id="rId45"/>
    <p:sldId id="731" r:id="rId46"/>
    <p:sldId id="732" r:id="rId47"/>
    <p:sldId id="733" r:id="rId48"/>
    <p:sldId id="720" r:id="rId49"/>
    <p:sldId id="721" r:id="rId50"/>
    <p:sldId id="722" r:id="rId51"/>
    <p:sldId id="320" r:id="rId52"/>
    <p:sldId id="724" r:id="rId53"/>
    <p:sldId id="725" r:id="rId54"/>
    <p:sldId id="726" r:id="rId55"/>
    <p:sldId id="734" r:id="rId56"/>
    <p:sldId id="580" r:id="rId5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356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29B26"/>
    <a:srgbClr val="309583"/>
    <a:srgbClr val="006699"/>
    <a:srgbClr val="9BBB5C"/>
    <a:srgbClr val="F4A841"/>
    <a:srgbClr val="41B098"/>
    <a:srgbClr val="5B697B"/>
    <a:srgbClr val="1E2731"/>
    <a:srgbClr val="333F4F"/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6271" autoAdjust="0"/>
  </p:normalViewPr>
  <p:slideViewPr>
    <p:cSldViewPr snapToGrid="0" snapToObjects="1">
      <p:cViewPr varScale="1">
        <p:scale>
          <a:sx n="46" d="100"/>
          <a:sy n="46" d="100"/>
        </p:scale>
        <p:origin x="36" y="438"/>
      </p:cViewPr>
      <p:guideLst>
        <p:guide pos="15356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77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6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94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6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7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0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58061" y="3957748"/>
            <a:ext cx="9112724" cy="831056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01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419724"/>
            <a:ext cx="24377650" cy="631654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3420048" y="3753036"/>
            <a:ext cx="8676664" cy="49821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23084" y="4391316"/>
            <a:ext cx="24377644" cy="425017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4167691" y="4000500"/>
            <a:ext cx="6411832" cy="62769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2579913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779146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3096308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826538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527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8" y="3964174"/>
            <a:ext cx="4842676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636468" y="3965388"/>
            <a:ext cx="4842680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6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639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4932591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409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51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22041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109564" y="6070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7" r:id="rId2"/>
    <p:sldLayoutId id="2147483788" r:id="rId3"/>
    <p:sldLayoutId id="2147483748" r:id="rId4"/>
    <p:sldLayoutId id="2147483749" r:id="rId5"/>
    <p:sldLayoutId id="2147483657" r:id="rId6"/>
    <p:sldLayoutId id="2147483746" r:id="rId7"/>
    <p:sldLayoutId id="2147483752" r:id="rId8"/>
    <p:sldLayoutId id="2147483736" r:id="rId9"/>
    <p:sldLayoutId id="2147483768" r:id="rId10"/>
    <p:sldLayoutId id="2147483714" r:id="rId11"/>
    <p:sldLayoutId id="2147483709" r:id="rId12"/>
    <p:sldLayoutId id="2147483694" r:id="rId13"/>
    <p:sldLayoutId id="2147483722" r:id="rId14"/>
    <p:sldLayoutId id="2147483737" r:id="rId15"/>
    <p:sldLayoutId id="2147483781" r:id="rId16"/>
    <p:sldLayoutId id="2147483770" r:id="rId17"/>
    <p:sldLayoutId id="2147483771" r:id="rId18"/>
    <p:sldLayoutId id="2147483766" r:id="rId19"/>
    <p:sldLayoutId id="2147483787" r:id="rId20"/>
    <p:sldLayoutId id="2147483780" r:id="rId21"/>
    <p:sldLayoutId id="2147483786" r:id="rId22"/>
    <p:sldLayoutId id="2147483789" r:id="rId23"/>
    <p:sldLayoutId id="2147483790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-3176" y="3899688"/>
            <a:ext cx="24393582" cy="524906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s-ES" sz="11500" dirty="0" err="1">
                <a:latin typeface="Ubuntu Light" panose="020B0604030602030204" pitchFamily="34" charset="0"/>
              </a:rPr>
              <a:t>Functional</a:t>
            </a:r>
            <a:r>
              <a:rPr lang="es-ES" sz="11500" dirty="0">
                <a:latin typeface="Ubuntu Light" panose="020B0604030602030204" pitchFamily="34" charset="0"/>
              </a:rPr>
              <a:t> Reactive </a:t>
            </a:r>
            <a:r>
              <a:rPr lang="es-ES" sz="11500" dirty="0" err="1">
                <a:latin typeface="Ubuntu Light" panose="020B0604030602030204" pitchFamily="34" charset="0"/>
              </a:rPr>
              <a:t>Programming</a:t>
            </a:r>
            <a:endParaRPr lang="bg-BG" sz="11500" dirty="0">
              <a:latin typeface="Ubuntu Light" panose="020B0604030602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23175" y="11296467"/>
            <a:ext cx="19714849" cy="107577"/>
          </a:xfrm>
          <a:prstGeom prst="straightConnector1">
            <a:avLst/>
          </a:prstGeom>
          <a:ln w="2063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2459040" y="10548874"/>
            <a:ext cx="1546697" cy="1547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91446" y="10548873"/>
            <a:ext cx="1546697" cy="1547100"/>
            <a:chOff x="5222775" y="1833299"/>
            <a:chExt cx="618294" cy="618294"/>
          </a:xfrm>
        </p:grpSpPr>
        <p:sp>
          <p:nvSpPr>
            <p:cNvPr id="8" name="Oval 7"/>
            <p:cNvSpPr/>
            <p:nvPr/>
          </p:nvSpPr>
          <p:spPr>
            <a:xfrm>
              <a:off x="5222775" y="1833299"/>
              <a:ext cx="618294" cy="6182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45709" rIns="91420" bIns="45709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3586" y="1856521"/>
              <a:ext cx="436880" cy="438565"/>
            </a:xfrm>
            <a:prstGeom prst="rect">
              <a:avLst/>
            </a:prstGeom>
            <a:noFill/>
          </p:spPr>
          <p:txBody>
            <a:bodyPr wrap="square" lIns="91420" tIns="45709" rIns="91420" bIns="45709" rtlCol="0">
              <a:spAutoFit/>
            </a:bodyPr>
            <a:lstStyle/>
            <a:p>
              <a:pPr algn="ctr"/>
              <a:endParaRPr lang="en-US" sz="6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409865" y="10548873"/>
            <a:ext cx="1546697" cy="1547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43054" y="10522918"/>
            <a:ext cx="1546697" cy="154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976123" y="10796950"/>
            <a:ext cx="0" cy="1044464"/>
          </a:xfrm>
          <a:prstGeom prst="line">
            <a:avLst/>
          </a:prstGeom>
          <a:ln w="19685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Referential Transparency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 pure function must be safely replaced by its expression without changing the program behavior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37897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This can be especially helpful when reasoning about recursive functions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Helps providing the following benefits: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Correctness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Algorithm simplicity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Allows modify code without breaking it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Lazy evaluation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32"/>
          <p:cNvSpPr txBox="1"/>
          <p:nvPr/>
        </p:nvSpPr>
        <p:spPr>
          <a:xfrm>
            <a:off x="4902043" y="12317803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Memoization</a:t>
            </a:r>
            <a:r>
              <a:rPr lang="en-US" dirty="0"/>
              <a:t> and common </a:t>
            </a:r>
            <a:r>
              <a:rPr lang="en-US" dirty="0" err="1"/>
              <a:t>subsexpression</a:t>
            </a:r>
            <a:r>
              <a:rPr lang="en-US" dirty="0"/>
              <a:t> elimination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60018" y="1259763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4245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Immutability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 </a:t>
              </a:r>
              <a:r>
                <a:rPr lang="en-US" b="1" dirty="0"/>
                <a:t>mutable</a:t>
              </a:r>
              <a:r>
                <a:rPr lang="en-US" dirty="0"/>
                <a:t> object is any object which can be modified after it’s created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113608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Immutability is a central concept of functional programming because without it, the data flow in your program is </a:t>
            </a:r>
            <a:r>
              <a:rPr lang="en-US" dirty="0" err="1"/>
              <a:t>lossy</a:t>
            </a:r>
            <a:r>
              <a:rPr lang="en-US" dirty="0"/>
              <a:t>, and strange bugs can creep into your software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There are a handful of strategies to accomplish this using JavaScript: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ES6 spread operator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Object.assign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Built-in pure functions such as </a:t>
            </a:r>
            <a:r>
              <a:rPr lang="en-US" b="1" dirty="0"/>
              <a:t>map</a:t>
            </a:r>
            <a:r>
              <a:rPr lang="en-US" dirty="0"/>
              <a:t>, </a:t>
            </a:r>
            <a:r>
              <a:rPr lang="en-US" b="1" dirty="0"/>
              <a:t>filter</a:t>
            </a:r>
            <a:r>
              <a:rPr lang="en-US" dirty="0"/>
              <a:t>, and </a:t>
            </a:r>
            <a:r>
              <a:rPr lang="en-US" b="1" dirty="0"/>
              <a:t>reduce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Third-party libraries like </a:t>
            </a:r>
            <a:r>
              <a:rPr lang="en-US" dirty="0" err="1"/>
              <a:t>Ramda</a:t>
            </a:r>
            <a:r>
              <a:rPr lang="en-US" dirty="0"/>
              <a:t>, </a:t>
            </a:r>
            <a:r>
              <a:rPr lang="en-US" dirty="0" err="1"/>
              <a:t>ImmutableJS</a:t>
            </a:r>
            <a:r>
              <a:rPr lang="en-US" dirty="0"/>
              <a:t>, …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61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Higher Order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Function is a </a:t>
            </a:r>
            <a:r>
              <a:rPr lang="en-US" b="1" dirty="0"/>
              <a:t>first-class citizen</a:t>
            </a:r>
            <a:r>
              <a:rPr lang="en-US" dirty="0"/>
              <a:t>, a function is just another value, then can be passed as parameters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20644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Higher-order Functions either take functions as parameters, return functions or both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027194" y="7455243"/>
            <a:ext cx="22345428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repeat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(times, funct, initial)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times &gt; 0 ? repeat(times - 1,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(initial)) : funct(initial);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console.log(repeat(5, (_) =&gt; _ + `*`, ``));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“*****”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571686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Currying and Partial Function Application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 curried function is a function that is invoked with fewer arguments than it was expecting: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658900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599798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2988548" y="7375359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(x: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(y: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x + y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//We can do: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add(1)(3);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4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and: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var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add10To = add(10);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add10To(5);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15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3743" y="3573082"/>
            <a:ext cx="22289238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 curried function is </a:t>
            </a:r>
            <a:r>
              <a:rPr lang="en-US" i="1" dirty="0"/>
              <a:t>partially applied</a:t>
            </a:r>
            <a:r>
              <a:rPr lang="en-US" dirty="0"/>
              <a:t> returns a new curried function that expects the remaining arguments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28033" y="414625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3503743" y="4999735"/>
            <a:ext cx="22289238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all arguments are supplied, the function is invoked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28033" y="531411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03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3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25284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(1)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87726" y="2083117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 programs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fire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thousands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which need to be prepared to handle them effectively 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creates two important challenges: scalability and latency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events we can get the known 6 plagues of listeners: 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Unpredictable order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Missed first event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Messy state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Threading issues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Leaking callbacks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Accidental recursion</a:t>
            </a:r>
          </a:p>
        </p:txBody>
      </p:sp>
    </p:spTree>
    <p:extLst>
      <p:ext uri="{BB962C8B-B14F-4D97-AF65-F5344CB8AC3E}">
        <p14:creationId xmlns:p14="http://schemas.microsoft.com/office/powerpoint/2010/main" val="337193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(2)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3685" y="1959773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Blocking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code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Non-blocking code with callback functions</a:t>
            </a:r>
          </a:p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Callbacks cannot solve the temporal dependency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Alternatives?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313770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2477040"/>
            <a:ext cx="7523241" cy="3078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3450" y="3176775"/>
            <a:ext cx="6251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far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, 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good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!!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38527" y="5954481"/>
            <a:ext cx="11573427" cy="7633526"/>
            <a:chOff x="6438527" y="5954481"/>
            <a:chExt cx="11573427" cy="7633526"/>
          </a:xfrm>
        </p:grpSpPr>
        <p:sp>
          <p:nvSpPr>
            <p:cNvPr id="6" name="TextBox 5"/>
            <p:cNvSpPr txBox="1"/>
            <p:nvPr/>
          </p:nvSpPr>
          <p:spPr>
            <a:xfrm>
              <a:off x="8501800" y="5954481"/>
              <a:ext cx="59298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Callback</a:t>
              </a:r>
              <a:r>
                <a:rPr lang="es-ES" sz="72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Hell</a:t>
              </a:r>
              <a:endParaRPr lang="es-E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026" name="Picture 2" descr="Resultado de imagen para callback hell 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527" y="7317455"/>
              <a:ext cx="11573427" cy="627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47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356529" y="1459671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element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.addEventListener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‘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keyup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’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pPr marL="0" indent="0">
              <a:buNone/>
            </a:pPr>
            <a:r>
              <a:rPr lang="es-ES" sz="40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function</a:t>
            </a:r>
            <a:r>
              <a:rPr lang="es-ES" sz="40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(e: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KeyboardEvent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//do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stuff</a:t>
            </a:r>
            <a:endParaRPr lang="es-ES" sz="4000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577541" y="7683238"/>
            <a:ext cx="22604705" cy="5568842"/>
            <a:chOff x="-577541" y="7683238"/>
            <a:chExt cx="22604705" cy="5568842"/>
          </a:xfrm>
        </p:grpSpPr>
        <p:sp>
          <p:nvSpPr>
            <p:cNvPr id="22" name="TextBox 21"/>
            <p:cNvSpPr txBox="1"/>
            <p:nvPr/>
          </p:nvSpPr>
          <p:spPr>
            <a:xfrm>
              <a:off x="-577541" y="8245292"/>
              <a:ext cx="16138618" cy="271782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lvl="3">
                <a:lnSpc>
                  <a:spcPct val="200000"/>
                </a:lnSpc>
              </a:pPr>
              <a:r>
                <a:rPr lang="en-US" sz="9600" dirty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 leaks </a:t>
              </a:r>
            </a:p>
          </p:txBody>
        </p:sp>
        <p:pic>
          <p:nvPicPr>
            <p:cNvPr id="1026" name="Picture 2" descr="Image result for memory lea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8627" y="7683238"/>
              <a:ext cx="10028537" cy="5568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45534" y="8820345"/>
            <a:ext cx="16138618" cy="380709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handle more than one result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retry from failure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be cancelled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1" y="2585413"/>
            <a:ext cx="16059766" cy="50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59688" y="3973155"/>
            <a:ext cx="17888195" cy="563229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pPr algn="ctr"/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d-ID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9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27817" y="2157371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Resolve all problems described above and more: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88000" y="3117704"/>
            <a:ext cx="20999874" cy="714005"/>
            <a:chOff x="3377776" y="3306566"/>
            <a:chExt cx="20999874" cy="714005"/>
          </a:xfrm>
        </p:grpSpPr>
        <p:sp>
          <p:nvSpPr>
            <p:cNvPr id="24" name="Oval 2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Focuses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changes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without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having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explecity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happens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8000" y="4133163"/>
            <a:ext cx="20999874" cy="714005"/>
            <a:chOff x="3377776" y="3306566"/>
            <a:chExt cx="20999874" cy="714005"/>
          </a:xfrm>
        </p:grpSpPr>
        <p:sp>
          <p:nvSpPr>
            <p:cNvPr id="27" name="Oval 2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Event-based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88000" y="5204277"/>
            <a:ext cx="20999874" cy="714005"/>
            <a:chOff x="3377776" y="3306566"/>
            <a:chExt cx="20999874" cy="714005"/>
          </a:xfrm>
        </p:grpSpPr>
        <p:sp>
          <p:nvSpPr>
            <p:cNvPr id="30" name="Oval 2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Acts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in 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response to input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88000" y="6356182"/>
            <a:ext cx="20999874" cy="714005"/>
            <a:chOff x="3377776" y="3306566"/>
            <a:chExt cx="20999874" cy="714005"/>
          </a:xfrm>
        </p:grpSpPr>
        <p:sp>
          <p:nvSpPr>
            <p:cNvPr id="33" name="Oval 3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viewed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as a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of data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instead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of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traditional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control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88000" y="7483345"/>
            <a:ext cx="20999874" cy="714005"/>
            <a:chOff x="3377776" y="3306566"/>
            <a:chExt cx="20999874" cy="714005"/>
          </a:xfrm>
        </p:grpSpPr>
        <p:sp>
          <p:nvSpPr>
            <p:cNvPr id="36" name="Oval 35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Everything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8000" y="8527684"/>
            <a:ext cx="20999874" cy="714005"/>
            <a:chOff x="3377776" y="3306566"/>
            <a:chExt cx="20999874" cy="714005"/>
          </a:xfrm>
        </p:grpSpPr>
        <p:sp>
          <p:nvSpPr>
            <p:cNvPr id="47" name="Oval 4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Abstracts out the notion of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latency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away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88000" y="9517316"/>
            <a:ext cx="20999874" cy="714005"/>
            <a:chOff x="3377776" y="3306566"/>
            <a:chExt cx="20999874" cy="714005"/>
          </a:xfrm>
        </p:grpSpPr>
        <p:sp>
          <p:nvSpPr>
            <p:cNvPr id="54" name="Oval 5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us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model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our solutions using a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linear sequence of steps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88000" y="10660483"/>
            <a:ext cx="20999874" cy="714005"/>
            <a:chOff x="3377776" y="3306566"/>
            <a:chExt cx="20999874" cy="714005"/>
          </a:xfrm>
        </p:grpSpPr>
        <p:sp>
          <p:nvSpPr>
            <p:cNvPr id="57" name="Oval 5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Powerful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composition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and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aggregation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of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streams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8000" y="11803650"/>
            <a:ext cx="20999874" cy="714005"/>
            <a:chOff x="3377776" y="3306566"/>
            <a:chExt cx="20999874" cy="714005"/>
          </a:xfrm>
        </p:grpSpPr>
        <p:sp>
          <p:nvSpPr>
            <p:cNvPr id="60" name="Oval 5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Good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fit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concurrent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event-driven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systems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88000" y="12899074"/>
            <a:ext cx="20999874" cy="714005"/>
            <a:chOff x="3377776" y="3306566"/>
            <a:chExt cx="20999874" cy="714005"/>
          </a:xfrm>
        </p:grpSpPr>
        <p:sp>
          <p:nvSpPr>
            <p:cNvPr id="63" name="Oval 6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Easy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to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62781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5438" y="3340691"/>
            <a:ext cx="5394565" cy="21220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10231021" y="3874070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2053300" y="3890594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3875579" y="3889865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3" name="Arrow: Down 2"/>
          <p:cNvSpPr/>
          <p:nvPr/>
        </p:nvSpPr>
        <p:spPr>
          <a:xfrm rot="10800000">
            <a:off x="12086812" y="10198616"/>
            <a:ext cx="1277457" cy="1632465"/>
          </a:xfrm>
          <a:prstGeom prst="downArrow">
            <a:avLst>
              <a:gd name="adj1" fmla="val 38567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Group 32"/>
          <p:cNvGrpSpPr/>
          <p:nvPr/>
        </p:nvGrpSpPr>
        <p:grpSpPr>
          <a:xfrm>
            <a:off x="8963495" y="9345128"/>
            <a:ext cx="7262867" cy="4180859"/>
            <a:chOff x="5898415" y="1976415"/>
            <a:chExt cx="5654530" cy="3255020"/>
          </a:xfrm>
        </p:grpSpPr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6471923" y="1992528"/>
              <a:ext cx="4552623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sp>
        <p:nvSpPr>
          <p:cNvPr id="30" name="Arrow: Down 29"/>
          <p:cNvSpPr/>
          <p:nvPr/>
        </p:nvSpPr>
        <p:spPr>
          <a:xfrm>
            <a:off x="11844471" y="3460373"/>
            <a:ext cx="1478462" cy="1882734"/>
          </a:xfrm>
          <a:prstGeom prst="downArrow">
            <a:avLst>
              <a:gd name="adj1" fmla="val 31102"/>
              <a:gd name="adj2" fmla="val 50000"/>
            </a:avLst>
          </a:prstGeom>
          <a:solidFill>
            <a:srgbClr val="30958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/>
          <p:cNvSpPr/>
          <p:nvPr/>
        </p:nvSpPr>
        <p:spPr>
          <a:xfrm rot="16200000" flipH="1">
            <a:off x="9994031" y="10451512"/>
            <a:ext cx="441758" cy="442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 flipH="1">
            <a:off x="9993047" y="11143487"/>
            <a:ext cx="441756" cy="442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 flipH="1">
            <a:off x="9994030" y="9763048"/>
            <a:ext cx="441758" cy="442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294302" y="9879864"/>
            <a:ext cx="4887072" cy="203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94302" y="10579467"/>
            <a:ext cx="4887072" cy="203335"/>
          </a:xfrm>
          <a:prstGeom prst="rect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294302" y="11261894"/>
            <a:ext cx="4887072" cy="203335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1602570" y="12425385"/>
            <a:ext cx="1930913" cy="541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update</a:t>
            </a:r>
            <a:r>
              <a:rPr lang="es-ES" sz="2800" dirty="0"/>
              <a:t> </a:t>
            </a:r>
            <a:endParaRPr lang="es-E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165056" y="12540802"/>
            <a:ext cx="315757" cy="315757"/>
            <a:chOff x="2647638" y="11476598"/>
            <a:chExt cx="156334" cy="156334"/>
          </a:xfrm>
        </p:grpSpPr>
        <p:sp>
          <p:nvSpPr>
            <p:cNvPr id="7" name="Oval 6"/>
            <p:cNvSpPr/>
            <p:nvPr/>
          </p:nvSpPr>
          <p:spPr>
            <a:xfrm>
              <a:off x="2647638" y="11476598"/>
              <a:ext cx="156334" cy="1563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Oval 63"/>
            <p:cNvSpPr/>
            <p:nvPr/>
          </p:nvSpPr>
          <p:spPr>
            <a:xfrm>
              <a:off x="2673551" y="11502511"/>
              <a:ext cx="104507" cy="104507"/>
            </a:xfrm>
            <a:prstGeom prst="ellipse">
              <a:avLst/>
            </a:prstGeom>
            <a:solidFill>
              <a:srgbClr val="33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5" name="Oval 64"/>
          <p:cNvSpPr/>
          <p:nvPr/>
        </p:nvSpPr>
        <p:spPr>
          <a:xfrm rot="16200000" flipH="1">
            <a:off x="9993046" y="11829738"/>
            <a:ext cx="441756" cy="4420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94301" y="11948145"/>
            <a:ext cx="4887072" cy="2033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06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Pull</a:t>
            </a:r>
            <a:endParaRPr lang="es-ES" sz="8000" b="1" dirty="0">
              <a:solidFill>
                <a:srgbClr val="1E273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235792" y="9920557"/>
            <a:ext cx="2810090" cy="2810090"/>
            <a:chOff x="28144000" y="10283373"/>
            <a:chExt cx="7894459" cy="7894459"/>
          </a:xfrm>
        </p:grpSpPr>
        <p:sp>
          <p:nvSpPr>
            <p:cNvPr id="10" name="Oval 9"/>
            <p:cNvSpPr/>
            <p:nvPr/>
          </p:nvSpPr>
          <p:spPr>
            <a:xfrm>
              <a:off x="28144000" y="10283373"/>
              <a:ext cx="7894459" cy="7894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144000" y="10283373"/>
              <a:ext cx="7842896" cy="7842894"/>
              <a:chOff x="15986045" y="3460373"/>
              <a:chExt cx="7842896" cy="7842894"/>
            </a:xfrm>
          </p:grpSpPr>
          <p:sp>
            <p:nvSpPr>
              <p:cNvPr id="67" name="Freeform 32"/>
              <p:cNvSpPr>
                <a:spLocks noChangeArrowheads="1"/>
              </p:cNvSpPr>
              <p:nvPr/>
            </p:nvSpPr>
            <p:spPr bwMode="auto">
              <a:xfrm>
                <a:off x="15986045" y="6149673"/>
                <a:ext cx="3340196" cy="5041096"/>
              </a:xfrm>
              <a:custGeom>
                <a:avLst/>
                <a:gdLst>
                  <a:gd name="T0" fmla="*/ 4082 w 5501"/>
                  <a:gd name="T1" fmla="*/ 6456 h 8297"/>
                  <a:gd name="T2" fmla="*/ 4082 w 5501"/>
                  <a:gd name="T3" fmla="*/ 6456 h 8297"/>
                  <a:gd name="T4" fmla="*/ 5500 w 5501"/>
                  <a:gd name="T5" fmla="*/ 4237 h 8297"/>
                  <a:gd name="T6" fmla="*/ 4254 w 5501"/>
                  <a:gd name="T7" fmla="*/ 3014 h 8297"/>
                  <a:gd name="T8" fmla="*/ 4043 w 5501"/>
                  <a:gd name="T9" fmla="*/ 2024 h 8297"/>
                  <a:gd name="T10" fmla="*/ 4043 w 5501"/>
                  <a:gd name="T11" fmla="*/ 2024 h 8297"/>
                  <a:gd name="T12" fmla="*/ 2024 w 5501"/>
                  <a:gd name="T13" fmla="*/ 0 h 8297"/>
                  <a:gd name="T14" fmla="*/ 0 w 5501"/>
                  <a:gd name="T15" fmla="*/ 2024 h 8297"/>
                  <a:gd name="T16" fmla="*/ 0 w 5501"/>
                  <a:gd name="T17" fmla="*/ 2024 h 8297"/>
                  <a:gd name="T18" fmla="*/ 212 w 5501"/>
                  <a:gd name="T19" fmla="*/ 3665 h 8297"/>
                  <a:gd name="T20" fmla="*/ 3396 w 5501"/>
                  <a:gd name="T21" fmla="*/ 7713 h 8297"/>
                  <a:gd name="T22" fmla="*/ 4917 w 5501"/>
                  <a:gd name="T23" fmla="*/ 8296 h 8297"/>
                  <a:gd name="T24" fmla="*/ 4082 w 5501"/>
                  <a:gd name="T25" fmla="*/ 6456 h 8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1" h="8297">
                    <a:moveTo>
                      <a:pt x="4082" y="6456"/>
                    </a:moveTo>
                    <a:lnTo>
                      <a:pt x="4082" y="6456"/>
                    </a:lnTo>
                    <a:cubicBezTo>
                      <a:pt x="4082" y="5478"/>
                      <a:pt x="4665" y="4626"/>
                      <a:pt x="5500" y="4237"/>
                    </a:cubicBezTo>
                    <a:cubicBezTo>
                      <a:pt x="4945" y="4003"/>
                      <a:pt x="4500" y="3563"/>
                      <a:pt x="4254" y="3014"/>
                    </a:cubicBezTo>
                    <a:cubicBezTo>
                      <a:pt x="4117" y="2710"/>
                      <a:pt x="4043" y="2379"/>
                      <a:pt x="4043" y="2024"/>
                    </a:cubicBezTo>
                    <a:lnTo>
                      <a:pt x="4043" y="2024"/>
                    </a:lnTo>
                    <a:cubicBezTo>
                      <a:pt x="4043" y="909"/>
                      <a:pt x="3139" y="0"/>
                      <a:pt x="2024" y="0"/>
                    </a:cubicBezTo>
                    <a:cubicBezTo>
                      <a:pt x="904" y="0"/>
                      <a:pt x="0" y="909"/>
                      <a:pt x="0" y="2024"/>
                    </a:cubicBezTo>
                    <a:lnTo>
                      <a:pt x="0" y="2024"/>
                    </a:lnTo>
                    <a:cubicBezTo>
                      <a:pt x="0" y="2590"/>
                      <a:pt x="74" y="3139"/>
                      <a:pt x="212" y="3665"/>
                    </a:cubicBezTo>
                    <a:cubicBezTo>
                      <a:pt x="669" y="5415"/>
                      <a:pt x="1841" y="6873"/>
                      <a:pt x="3396" y="7713"/>
                    </a:cubicBezTo>
                    <a:cubicBezTo>
                      <a:pt x="3871" y="7965"/>
                      <a:pt x="4379" y="8165"/>
                      <a:pt x="4917" y="8296"/>
                    </a:cubicBezTo>
                    <a:cubicBezTo>
                      <a:pt x="4402" y="7845"/>
                      <a:pt x="4082" y="7187"/>
                      <a:pt x="4082" y="645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8" name="Freeform 33"/>
              <p:cNvSpPr>
                <a:spLocks noChangeArrowheads="1"/>
              </p:cNvSpPr>
              <p:nvPr/>
            </p:nvSpPr>
            <p:spPr bwMode="auto">
              <a:xfrm>
                <a:off x="20515533" y="3591622"/>
                <a:ext cx="3313408" cy="4960738"/>
              </a:xfrm>
              <a:custGeom>
                <a:avLst/>
                <a:gdLst>
                  <a:gd name="T0" fmla="*/ 5449 w 5456"/>
                  <a:gd name="T1" fmla="*/ 6021 h 8166"/>
                  <a:gd name="T2" fmla="*/ 5449 w 5456"/>
                  <a:gd name="T3" fmla="*/ 6021 h 8166"/>
                  <a:gd name="T4" fmla="*/ 5209 w 5456"/>
                  <a:gd name="T5" fmla="*/ 4466 h 8166"/>
                  <a:gd name="T6" fmla="*/ 2281 w 5456"/>
                  <a:gd name="T7" fmla="*/ 681 h 8166"/>
                  <a:gd name="T8" fmla="*/ 675 w 5456"/>
                  <a:gd name="T9" fmla="*/ 0 h 8166"/>
                  <a:gd name="T10" fmla="*/ 1469 w 5456"/>
                  <a:gd name="T11" fmla="*/ 1807 h 8166"/>
                  <a:gd name="T12" fmla="*/ 0 w 5456"/>
                  <a:gd name="T13" fmla="*/ 4042 h 8166"/>
                  <a:gd name="T14" fmla="*/ 114 w 5456"/>
                  <a:gd name="T15" fmla="*/ 4100 h 8166"/>
                  <a:gd name="T16" fmla="*/ 1177 w 5456"/>
                  <a:gd name="T17" fmla="*/ 5204 h 8166"/>
                  <a:gd name="T18" fmla="*/ 1406 w 5456"/>
                  <a:gd name="T19" fmla="*/ 6141 h 8166"/>
                  <a:gd name="T20" fmla="*/ 1412 w 5456"/>
                  <a:gd name="T21" fmla="*/ 6141 h 8166"/>
                  <a:gd name="T22" fmla="*/ 3431 w 5456"/>
                  <a:gd name="T23" fmla="*/ 8165 h 8166"/>
                  <a:gd name="T24" fmla="*/ 5455 w 5456"/>
                  <a:gd name="T25" fmla="*/ 6181 h 8166"/>
                  <a:gd name="T26" fmla="*/ 5455 w 5456"/>
                  <a:gd name="T27" fmla="*/ 6141 h 8166"/>
                  <a:gd name="T28" fmla="*/ 5449 w 5456"/>
                  <a:gd name="T29" fmla="*/ 6021 h 8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56" h="8166">
                    <a:moveTo>
                      <a:pt x="5449" y="6021"/>
                    </a:moveTo>
                    <a:lnTo>
                      <a:pt x="5449" y="6021"/>
                    </a:lnTo>
                    <a:cubicBezTo>
                      <a:pt x="5432" y="5484"/>
                      <a:pt x="5352" y="4963"/>
                      <a:pt x="5209" y="4466"/>
                    </a:cubicBezTo>
                    <a:cubicBezTo>
                      <a:pt x="4751" y="2859"/>
                      <a:pt x="3688" y="1510"/>
                      <a:pt x="2281" y="681"/>
                    </a:cubicBezTo>
                    <a:cubicBezTo>
                      <a:pt x="1784" y="383"/>
                      <a:pt x="1246" y="155"/>
                      <a:pt x="675" y="0"/>
                    </a:cubicBezTo>
                    <a:cubicBezTo>
                      <a:pt x="1166" y="452"/>
                      <a:pt x="1469" y="1093"/>
                      <a:pt x="1469" y="1807"/>
                    </a:cubicBezTo>
                    <a:cubicBezTo>
                      <a:pt x="1469" y="2807"/>
                      <a:pt x="863" y="3665"/>
                      <a:pt x="0" y="4042"/>
                    </a:cubicBezTo>
                    <a:cubicBezTo>
                      <a:pt x="40" y="4060"/>
                      <a:pt x="80" y="4083"/>
                      <a:pt x="114" y="4100"/>
                    </a:cubicBezTo>
                    <a:cubicBezTo>
                      <a:pt x="577" y="4340"/>
                      <a:pt x="955" y="4728"/>
                      <a:pt x="1177" y="5204"/>
                    </a:cubicBezTo>
                    <a:cubicBezTo>
                      <a:pt x="1315" y="5489"/>
                      <a:pt x="1395" y="5804"/>
                      <a:pt x="1406" y="6141"/>
                    </a:cubicBezTo>
                    <a:cubicBezTo>
                      <a:pt x="1412" y="6141"/>
                      <a:pt x="1412" y="6141"/>
                      <a:pt x="1412" y="6141"/>
                    </a:cubicBezTo>
                    <a:cubicBezTo>
                      <a:pt x="1412" y="7256"/>
                      <a:pt x="2316" y="8165"/>
                      <a:pt x="3431" y="8165"/>
                    </a:cubicBezTo>
                    <a:cubicBezTo>
                      <a:pt x="4534" y="8165"/>
                      <a:pt x="5432" y="7279"/>
                      <a:pt x="5455" y="6181"/>
                    </a:cubicBezTo>
                    <a:cubicBezTo>
                      <a:pt x="5455" y="6170"/>
                      <a:pt x="5455" y="6153"/>
                      <a:pt x="5455" y="6141"/>
                    </a:cubicBezTo>
                    <a:cubicBezTo>
                      <a:pt x="5455" y="6101"/>
                      <a:pt x="5455" y="6061"/>
                      <a:pt x="5449" y="60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9" name="Freeform 34"/>
              <p:cNvSpPr>
                <a:spLocks noChangeArrowheads="1"/>
              </p:cNvSpPr>
              <p:nvPr/>
            </p:nvSpPr>
            <p:spPr bwMode="auto">
              <a:xfrm>
                <a:off x="16114617" y="3460373"/>
                <a:ext cx="5035740" cy="3321445"/>
              </a:xfrm>
              <a:custGeom>
                <a:avLst/>
                <a:gdLst>
                  <a:gd name="T0" fmla="*/ 6323 w 8291"/>
                  <a:gd name="T1" fmla="*/ 0 h 5467"/>
                  <a:gd name="T2" fmla="*/ 6323 w 8291"/>
                  <a:gd name="T3" fmla="*/ 0 h 5467"/>
                  <a:gd name="T4" fmla="*/ 6312 w 8291"/>
                  <a:gd name="T5" fmla="*/ 0 h 5467"/>
                  <a:gd name="T6" fmla="*/ 6272 w 8291"/>
                  <a:gd name="T7" fmla="*/ 0 h 5467"/>
                  <a:gd name="T8" fmla="*/ 6260 w 8291"/>
                  <a:gd name="T9" fmla="*/ 0 h 5467"/>
                  <a:gd name="T10" fmla="*/ 6243 w 8291"/>
                  <a:gd name="T11" fmla="*/ 0 h 5467"/>
                  <a:gd name="T12" fmla="*/ 4643 w 8291"/>
                  <a:gd name="T13" fmla="*/ 200 h 5467"/>
                  <a:gd name="T14" fmla="*/ 348 w 8291"/>
                  <a:gd name="T15" fmla="*/ 3825 h 5467"/>
                  <a:gd name="T16" fmla="*/ 0 w 8291"/>
                  <a:gd name="T17" fmla="*/ 4814 h 5467"/>
                  <a:gd name="T18" fmla="*/ 1812 w 8291"/>
                  <a:gd name="T19" fmla="*/ 4014 h 5467"/>
                  <a:gd name="T20" fmla="*/ 4042 w 8291"/>
                  <a:gd name="T21" fmla="*/ 5466 h 5467"/>
                  <a:gd name="T22" fmla="*/ 5265 w 8291"/>
                  <a:gd name="T23" fmla="*/ 4248 h 5467"/>
                  <a:gd name="T24" fmla="*/ 6243 w 8291"/>
                  <a:gd name="T25" fmla="*/ 4043 h 5467"/>
                  <a:gd name="T26" fmla="*/ 6312 w 8291"/>
                  <a:gd name="T27" fmla="*/ 4043 h 5467"/>
                  <a:gd name="T28" fmla="*/ 6312 w 8291"/>
                  <a:gd name="T29" fmla="*/ 4043 h 5467"/>
                  <a:gd name="T30" fmla="*/ 8290 w 8291"/>
                  <a:gd name="T31" fmla="*/ 2024 h 5467"/>
                  <a:gd name="T32" fmla="*/ 6323 w 8291"/>
                  <a:gd name="T33" fmla="*/ 0 h 5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91" h="5467">
                    <a:moveTo>
                      <a:pt x="6323" y="0"/>
                    </a:moveTo>
                    <a:lnTo>
                      <a:pt x="6323" y="0"/>
                    </a:lnTo>
                    <a:cubicBezTo>
                      <a:pt x="6318" y="0"/>
                      <a:pt x="6318" y="0"/>
                      <a:pt x="6312" y="0"/>
                    </a:cubicBezTo>
                    <a:cubicBezTo>
                      <a:pt x="6301" y="0"/>
                      <a:pt x="6284" y="0"/>
                      <a:pt x="6272" y="0"/>
                    </a:cubicBezTo>
                    <a:cubicBezTo>
                      <a:pt x="6266" y="0"/>
                      <a:pt x="6266" y="0"/>
                      <a:pt x="6260" y="0"/>
                    </a:cubicBezTo>
                    <a:cubicBezTo>
                      <a:pt x="6255" y="0"/>
                      <a:pt x="6249" y="0"/>
                      <a:pt x="6243" y="0"/>
                    </a:cubicBezTo>
                    <a:cubicBezTo>
                      <a:pt x="5688" y="0"/>
                      <a:pt x="5157" y="69"/>
                      <a:pt x="4643" y="200"/>
                    </a:cubicBezTo>
                    <a:cubicBezTo>
                      <a:pt x="2721" y="692"/>
                      <a:pt x="1143" y="2041"/>
                      <a:pt x="348" y="3825"/>
                    </a:cubicBezTo>
                    <a:cubicBezTo>
                      <a:pt x="205" y="4139"/>
                      <a:pt x="85" y="4471"/>
                      <a:pt x="0" y="4814"/>
                    </a:cubicBezTo>
                    <a:cubicBezTo>
                      <a:pt x="446" y="4323"/>
                      <a:pt x="1092" y="4014"/>
                      <a:pt x="1812" y="4014"/>
                    </a:cubicBezTo>
                    <a:cubicBezTo>
                      <a:pt x="2807" y="4014"/>
                      <a:pt x="3664" y="4609"/>
                      <a:pt x="4042" y="5466"/>
                    </a:cubicBezTo>
                    <a:cubicBezTo>
                      <a:pt x="4288" y="4923"/>
                      <a:pt x="4722" y="4488"/>
                      <a:pt x="5265" y="4248"/>
                    </a:cubicBezTo>
                    <a:cubicBezTo>
                      <a:pt x="5563" y="4117"/>
                      <a:pt x="5895" y="4043"/>
                      <a:pt x="6243" y="4043"/>
                    </a:cubicBezTo>
                    <a:cubicBezTo>
                      <a:pt x="6266" y="4043"/>
                      <a:pt x="6289" y="4043"/>
                      <a:pt x="6312" y="4043"/>
                    </a:cubicBezTo>
                    <a:lnTo>
                      <a:pt x="6312" y="4043"/>
                    </a:lnTo>
                    <a:cubicBezTo>
                      <a:pt x="7410" y="4020"/>
                      <a:pt x="8290" y="3122"/>
                      <a:pt x="8290" y="2024"/>
                    </a:cubicBezTo>
                    <a:cubicBezTo>
                      <a:pt x="8290" y="921"/>
                      <a:pt x="7415" y="28"/>
                      <a:pt x="632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 dirty="0"/>
              </a:p>
            </p:txBody>
          </p:sp>
          <p:sp>
            <p:nvSpPr>
              <p:cNvPr id="74" name="Freeform 35"/>
              <p:cNvSpPr>
                <a:spLocks noChangeArrowheads="1"/>
              </p:cNvSpPr>
              <p:nvPr/>
            </p:nvSpPr>
            <p:spPr bwMode="auto">
              <a:xfrm>
                <a:off x="18723559" y="7949680"/>
                <a:ext cx="4998239" cy="3353587"/>
              </a:xfrm>
              <a:custGeom>
                <a:avLst/>
                <a:gdLst>
                  <a:gd name="T0" fmla="*/ 6382 w 8229"/>
                  <a:gd name="T1" fmla="*/ 1412 h 5519"/>
                  <a:gd name="T2" fmla="*/ 6382 w 8229"/>
                  <a:gd name="T3" fmla="*/ 1412 h 5519"/>
                  <a:gd name="T4" fmla="*/ 4175 w 8229"/>
                  <a:gd name="T5" fmla="*/ 0 h 5519"/>
                  <a:gd name="T6" fmla="*/ 2974 w 8229"/>
                  <a:gd name="T7" fmla="*/ 1246 h 5519"/>
                  <a:gd name="T8" fmla="*/ 2019 w 8229"/>
                  <a:gd name="T9" fmla="*/ 1475 h 5519"/>
                  <a:gd name="T10" fmla="*/ 2019 w 8229"/>
                  <a:gd name="T11" fmla="*/ 1475 h 5519"/>
                  <a:gd name="T12" fmla="*/ 0 w 8229"/>
                  <a:gd name="T13" fmla="*/ 3494 h 5519"/>
                  <a:gd name="T14" fmla="*/ 1991 w 8229"/>
                  <a:gd name="T15" fmla="*/ 5518 h 5519"/>
                  <a:gd name="T16" fmla="*/ 2019 w 8229"/>
                  <a:gd name="T17" fmla="*/ 5518 h 5519"/>
                  <a:gd name="T18" fmla="*/ 2128 w 8229"/>
                  <a:gd name="T19" fmla="*/ 5518 h 5519"/>
                  <a:gd name="T20" fmla="*/ 3688 w 8229"/>
                  <a:gd name="T21" fmla="*/ 5283 h 5519"/>
                  <a:gd name="T22" fmla="*/ 7891 w 8229"/>
                  <a:gd name="T23" fmla="*/ 1601 h 5519"/>
                  <a:gd name="T24" fmla="*/ 8228 w 8229"/>
                  <a:gd name="T25" fmla="*/ 566 h 5519"/>
                  <a:gd name="T26" fmla="*/ 6382 w 8229"/>
                  <a:gd name="T27" fmla="*/ 1412 h 5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29" h="5519">
                    <a:moveTo>
                      <a:pt x="6382" y="1412"/>
                    </a:moveTo>
                    <a:lnTo>
                      <a:pt x="6382" y="1412"/>
                    </a:lnTo>
                    <a:cubicBezTo>
                      <a:pt x="5410" y="1412"/>
                      <a:pt x="4563" y="834"/>
                      <a:pt x="4175" y="0"/>
                    </a:cubicBezTo>
                    <a:cubicBezTo>
                      <a:pt x="3940" y="549"/>
                      <a:pt x="3511" y="995"/>
                      <a:pt x="2974" y="1246"/>
                    </a:cubicBezTo>
                    <a:cubicBezTo>
                      <a:pt x="2682" y="1383"/>
                      <a:pt x="2362" y="1464"/>
                      <a:pt x="2019" y="1475"/>
                    </a:cubicBezTo>
                    <a:lnTo>
                      <a:pt x="2019" y="1475"/>
                    </a:lnTo>
                    <a:cubicBezTo>
                      <a:pt x="904" y="1475"/>
                      <a:pt x="0" y="2379"/>
                      <a:pt x="0" y="3494"/>
                    </a:cubicBezTo>
                    <a:cubicBezTo>
                      <a:pt x="0" y="4603"/>
                      <a:pt x="887" y="5501"/>
                      <a:pt x="1991" y="5518"/>
                    </a:cubicBezTo>
                    <a:cubicBezTo>
                      <a:pt x="2002" y="5518"/>
                      <a:pt x="2008" y="5518"/>
                      <a:pt x="2019" y="5518"/>
                    </a:cubicBezTo>
                    <a:cubicBezTo>
                      <a:pt x="2059" y="5518"/>
                      <a:pt x="2093" y="5518"/>
                      <a:pt x="2128" y="5518"/>
                    </a:cubicBezTo>
                    <a:cubicBezTo>
                      <a:pt x="2665" y="5501"/>
                      <a:pt x="3191" y="5420"/>
                      <a:pt x="3688" y="5283"/>
                    </a:cubicBezTo>
                    <a:cubicBezTo>
                      <a:pt x="5581" y="4751"/>
                      <a:pt x="7124" y="3385"/>
                      <a:pt x="7891" y="1601"/>
                    </a:cubicBezTo>
                    <a:cubicBezTo>
                      <a:pt x="8028" y="1269"/>
                      <a:pt x="8143" y="920"/>
                      <a:pt x="8228" y="566"/>
                    </a:cubicBezTo>
                    <a:cubicBezTo>
                      <a:pt x="7782" y="1080"/>
                      <a:pt x="7119" y="1412"/>
                      <a:pt x="6382" y="141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 flipH="1">
            <a:off x="11197504" y="10742811"/>
            <a:ext cx="291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Transform</a:t>
            </a:r>
            <a:endParaRPr lang="es-ES" sz="4000" b="1" dirty="0">
              <a:ln w="190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s-ES" sz="4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380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349E-7 0.09745 L -9.40349E-7 -0.3480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727E-8 9.25926E-7 L -3.90727E-8 0.2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Rot by="43200000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  <p:bldP spid="3" grpId="1" animBg="1"/>
      <p:bldP spid="30" grpId="0" animBg="1"/>
      <p:bldP spid="30" grpId="1" animBg="1"/>
      <p:bldP spid="30" grpId="2" animBg="1"/>
      <p:bldP spid="65" grpId="0" animBg="1"/>
      <p:bldP spid="66" grpId="0" animBg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56" y="2560954"/>
            <a:ext cx="7306049" cy="93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15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Get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pull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73" y="3828879"/>
            <a:ext cx="11603527" cy="95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33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</a:rPr>
              <a:t>Get</a:t>
            </a:r>
            <a:r>
              <a:rPr lang="es-ES" sz="8000" b="1" dirty="0">
                <a:solidFill>
                  <a:srgbClr val="1E2731"/>
                </a:solidFill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r>
              <a:rPr lang="es-ES" sz="8000" b="1" dirty="0">
                <a:solidFill>
                  <a:srgbClr val="1E2731"/>
                </a:solidFill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743" y="3616844"/>
            <a:ext cx="8030919" cy="100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34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7" y="2818441"/>
            <a:ext cx="14608450" cy="807911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24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59059" y="5480709"/>
            <a:ext cx="14481812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FRP?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40895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5388" y="6314102"/>
            <a:ext cx="21084587" cy="775561"/>
            <a:chOff x="1930687" y="4323664"/>
            <a:chExt cx="21084587" cy="775561"/>
          </a:xfrm>
        </p:grpSpPr>
        <p:sp>
          <p:nvSpPr>
            <p:cNvPr id="43" name="TextBox 4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makes your code cleaner, clearer, more robust, and more maintainable, in a word, simpler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8265" y="8207927"/>
            <a:ext cx="22674725" cy="1698890"/>
            <a:chOff x="1930687" y="4323664"/>
            <a:chExt cx="22674725" cy="1698890"/>
          </a:xfrm>
        </p:grpSpPr>
        <p:sp>
          <p:nvSpPr>
            <p:cNvPr id="40" name="TextBox 39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very different way of doing things. It will improve your code and transform your thinking for the better</a:t>
              </a:r>
            </a:p>
            <a:p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1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8265" y="2311832"/>
            <a:ext cx="22674725" cy="1698890"/>
            <a:chOff x="1930687" y="4323664"/>
            <a:chExt cx="22674725" cy="1698890"/>
          </a:xfrm>
        </p:grpSpPr>
        <p:sp>
          <p:nvSpPr>
            <p:cNvPr id="45" name="TextBox 44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specific programming technique to improve your code in an area that just happens to be a common source of complexity (and therefore bugs): event propagation </a:t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6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88" y="4269286"/>
            <a:ext cx="21084587" cy="775561"/>
            <a:chOff x="1930687" y="4323664"/>
            <a:chExt cx="21084587" cy="775561"/>
          </a:xfrm>
        </p:grpSpPr>
        <p:sp>
          <p:nvSpPr>
            <p:cNvPr id="13" name="TextBox 1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Powerful composition and aggregation of streams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8265" y="10037186"/>
            <a:ext cx="22674725" cy="1698890"/>
            <a:chOff x="1930687" y="4323664"/>
            <a:chExt cx="22674725" cy="1698890"/>
          </a:xfrm>
        </p:grpSpPr>
        <p:sp>
          <p:nvSpPr>
            <p:cNvPr id="16" name="TextBox 15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Good fit for concurrent and event-driven systems</a:t>
              </a:r>
            </a:p>
            <a:p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7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265" y="11987180"/>
            <a:ext cx="22674725" cy="1698890"/>
            <a:chOff x="1930687" y="4323664"/>
            <a:chExt cx="22674725" cy="1698890"/>
          </a:xfrm>
        </p:grpSpPr>
        <p:sp>
          <p:nvSpPr>
            <p:cNvPr id="19" name="TextBox 18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Easy to test</a:t>
              </a:r>
            </a:p>
            <a:p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Shape 3921"/>
          <p:cNvSpPr/>
          <p:nvPr/>
        </p:nvSpPr>
        <p:spPr>
          <a:xfrm>
            <a:off x="332335" y="4174076"/>
            <a:ext cx="5601508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75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Shape 3922"/>
          <p:cNvSpPr/>
          <p:nvPr/>
        </p:nvSpPr>
        <p:spPr>
          <a:xfrm>
            <a:off x="2603235" y="4174076"/>
            <a:ext cx="5601511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-121928" y="6472673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Functional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11976" y="6426507"/>
            <a:ext cx="412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</a:rPr>
              <a:t>FRP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665" y="6472674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Reactive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643" y="2898303"/>
            <a:ext cx="15480772" cy="2602435"/>
            <a:chOff x="8504643" y="2898303"/>
            <a:chExt cx="15480772" cy="2602435"/>
          </a:xfrm>
        </p:grpSpPr>
        <p:sp>
          <p:nvSpPr>
            <p:cNvPr id="21" name="Round Diagonal Corner Rectangle 54"/>
            <p:cNvSpPr/>
            <p:nvPr/>
          </p:nvSpPr>
          <p:spPr>
            <a:xfrm>
              <a:off x="8626590" y="2898303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666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04643" y="3487490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16656" y="3307810"/>
              <a:ext cx="12268759" cy="1692743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Paradigm based on functions, in the mathematical sense of the word. </a:t>
              </a:r>
            </a:p>
            <a:p>
              <a:r>
                <a:rPr lang="en-US" sz="2800" dirty="0"/>
                <a:t>Avoids shared mutable state, so it implies the use of immutable data structures, and it emphasizes compositionality.</a:t>
              </a:r>
              <a:br>
                <a:rPr lang="en-US" sz="2800" dirty="0"/>
              </a:br>
              <a:endParaRPr lang="en-US" sz="1800" dirty="0">
                <a:latin typeface="Lato Light"/>
                <a:cs typeface="La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04643" y="6475331"/>
            <a:ext cx="15480772" cy="2602435"/>
            <a:chOff x="8504643" y="6475331"/>
            <a:chExt cx="15480772" cy="2602435"/>
          </a:xfrm>
        </p:grpSpPr>
        <p:sp>
          <p:nvSpPr>
            <p:cNvPr id="19" name="Round Diagonal Corner Rectangle 53"/>
            <p:cNvSpPr/>
            <p:nvPr/>
          </p:nvSpPr>
          <p:spPr>
            <a:xfrm>
              <a:off x="8626589" y="6475331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5CD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16656" y="6800248"/>
              <a:ext cx="12268759" cy="2277518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Event-based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Flow data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Gives looser coupling and code becomes more modular</a:t>
              </a:r>
              <a:br>
                <a:rPr lang="en-US" sz="2800" dirty="0"/>
              </a:br>
              <a:br>
                <a:rPr lang="en-US" sz="2800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04643" y="703505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RP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04643" y="10160576"/>
            <a:ext cx="15480771" cy="2602435"/>
            <a:chOff x="8504643" y="10160576"/>
            <a:chExt cx="15480771" cy="2602435"/>
          </a:xfrm>
        </p:grpSpPr>
        <p:sp>
          <p:nvSpPr>
            <p:cNvPr id="22" name="Round Diagonal Corner Rectangle 53"/>
            <p:cNvSpPr/>
            <p:nvPr/>
          </p:nvSpPr>
          <p:spPr>
            <a:xfrm>
              <a:off x="8626590" y="10160576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309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04643" y="1080007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FRP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16655" y="10848448"/>
              <a:ext cx="12268759" cy="1415744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A specific method of reactive programming that enforces the rules of functional programming, particularly the property of compositionality.</a:t>
              </a:r>
              <a:br>
                <a:rPr lang="en-US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49825" y="3155878"/>
            <a:ext cx="17507922" cy="77867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FRP: </a:t>
            </a:r>
          </a:p>
          <a:p>
            <a:pPr algn="ctr"/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enforcing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compositionality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5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4" name="Shape 3921"/>
          <p:cNvSpPr/>
          <p:nvPr/>
        </p:nvSpPr>
        <p:spPr>
          <a:xfrm>
            <a:off x="6287192" y="3705038"/>
            <a:ext cx="6986020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" name="Shape 3922"/>
          <p:cNvSpPr/>
          <p:nvPr/>
        </p:nvSpPr>
        <p:spPr>
          <a:xfrm>
            <a:off x="10069649" y="3705038"/>
            <a:ext cx="6986023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74280" y="6448891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2872" y="6118219"/>
            <a:ext cx="5143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3212" y="6449078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Reactive</a:t>
            </a: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128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792941"/>
            <a:ext cx="23236518" cy="92552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 Requires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paradigm shift</a:t>
            </a:r>
          </a:p>
        </p:txBody>
      </p:sp>
    </p:spTree>
    <p:extLst>
      <p:ext uri="{BB962C8B-B14F-4D97-AF65-F5344CB8AC3E}">
        <p14:creationId xmlns:p14="http://schemas.microsoft.com/office/powerpoint/2010/main" val="7769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7298" y="610805"/>
            <a:ext cx="189379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5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Our FRP library: </a:t>
            </a:r>
            <a:r>
              <a:rPr lang="en-US" sz="13500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n-US" sz="13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0" y="2977144"/>
            <a:ext cx="8380510" cy="4239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5741" y="7070133"/>
            <a:ext cx="14755906" cy="753035"/>
          </a:xfrm>
          <a:prstGeom prst="rect">
            <a:avLst/>
          </a:prstGeom>
          <a:solidFill>
            <a:srgbClr val="5B697B"/>
          </a:solidFill>
          <a:ln>
            <a:solidFill>
              <a:srgbClr val="5B6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633" y="7070133"/>
            <a:ext cx="238303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 a library for composing asynchronous and event-based programs using observable collections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Has a declarative syntax and composability while introducing an easy time handling and error model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Elevates data flow to be a first class architectural pattern on the level of MVC</a:t>
            </a:r>
          </a:p>
        </p:txBody>
      </p:sp>
    </p:spTree>
    <p:extLst>
      <p:ext uri="{BB962C8B-B14F-4D97-AF65-F5344CB8AC3E}">
        <p14:creationId xmlns:p14="http://schemas.microsoft.com/office/powerpoint/2010/main" val="4045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concept: </a:t>
            </a:r>
            <a:r>
              <a:rPr lang="es-ES" sz="88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endParaRPr lang="id-ID" sz="88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18665" y="4257253"/>
            <a:ext cx="18297617" cy="1052559"/>
            <a:chOff x="3218665" y="4257253"/>
            <a:chExt cx="18297617" cy="1052559"/>
          </a:xfrm>
        </p:grpSpPr>
        <p:grpSp>
          <p:nvGrpSpPr>
            <p:cNvPr id="5" name="Group 4"/>
            <p:cNvGrpSpPr/>
            <p:nvPr/>
          </p:nvGrpSpPr>
          <p:grpSpPr>
            <a:xfrm>
              <a:off x="3218665" y="4413983"/>
              <a:ext cx="669752" cy="669926"/>
              <a:chOff x="3616973" y="6548867"/>
              <a:chExt cx="669752" cy="669926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29B26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137495" y="4257253"/>
              <a:ext cx="17378787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5400" b="1" dirty="0"/>
                <a:t>But, isn’t this an Array?</a:t>
              </a:r>
              <a:endParaRPr lang="en-US" sz="5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8665" y="2852826"/>
            <a:ext cx="18297617" cy="775561"/>
            <a:chOff x="1342708" y="2700426"/>
            <a:chExt cx="18297617" cy="775561"/>
          </a:xfrm>
        </p:grpSpPr>
        <p:grpSp>
          <p:nvGrpSpPr>
            <p:cNvPr id="10" name="Group 9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Streams are a series of elements emitted over </a:t>
              </a:r>
              <a:r>
                <a:rPr lang="en-US" i="1" dirty="0"/>
                <a:t>time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092546" y="402807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accent4">
                    <a:lumMod val="75000"/>
                  </a:schemeClr>
                </a:solidFill>
              </a:rPr>
              <a:t>No!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02417" y="6563863"/>
            <a:ext cx="18297617" cy="775561"/>
            <a:chOff x="1342708" y="2700426"/>
            <a:chExt cx="18297617" cy="775561"/>
          </a:xfrm>
        </p:grpSpPr>
        <p:grpSp>
          <p:nvGrpSpPr>
            <p:cNvPr id="17" name="Group 16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0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Arrays have beginning and an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282996" y="6563864"/>
            <a:ext cx="18297617" cy="775561"/>
            <a:chOff x="1342708" y="2700426"/>
            <a:chExt cx="18297617" cy="775561"/>
          </a:xfrm>
        </p:grpSpPr>
        <p:grpSp>
          <p:nvGrpSpPr>
            <p:cNvPr id="22" name="Group 21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2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5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Stream has no beginning and no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55" y="7448353"/>
            <a:ext cx="4905375" cy="566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705" y="9058275"/>
            <a:ext cx="11696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!!!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Image showing different types of stre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041779"/>
            <a:ext cx="14455785" cy="8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00170" y="483017"/>
            <a:ext cx="105773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9144" y="2487087"/>
            <a:ext cx="23414653" cy="3159488"/>
            <a:chOff x="579144" y="2487087"/>
            <a:chExt cx="23414653" cy="3159488"/>
          </a:xfrm>
        </p:grpSpPr>
        <p:grpSp>
          <p:nvGrpSpPr>
            <p:cNvPr id="8" name="Group 7"/>
            <p:cNvGrpSpPr/>
            <p:nvPr/>
          </p:nvGrpSpPr>
          <p:grpSpPr>
            <a:xfrm>
              <a:off x="579144" y="2508591"/>
              <a:ext cx="23414652" cy="3137984"/>
              <a:chOff x="579144" y="2508591"/>
              <a:chExt cx="23414652" cy="313798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4845" y="2508591"/>
                <a:ext cx="21888951" cy="31379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9144" y="2508591"/>
                <a:ext cx="3139200" cy="3137984"/>
                <a:chOff x="5824002" y="2508591"/>
                <a:chExt cx="3175503" cy="3137984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824002" y="2508591"/>
                  <a:ext cx="3175503" cy="313798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85077" y="3785195"/>
                  <a:ext cx="2674246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41B098"/>
                      </a:solidFill>
                      <a:latin typeface="Arial" charset="0"/>
                      <a:ea typeface="Arial" charset="0"/>
                      <a:cs typeface="Arial" charset="0"/>
                    </a:rPr>
                    <a:t>Observables</a:t>
                  </a:r>
                </a:p>
              </p:txBody>
            </p:sp>
          </p:grp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31009" y="2487087"/>
              <a:ext cx="19962788" cy="313920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Observable object represents a push based collection.</a:t>
              </a:r>
            </a:p>
            <a:p>
              <a:pPr algn="just">
                <a:lnSpc>
                  <a:spcPts val="4040"/>
                </a:lnSpc>
              </a:pP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Observer and Observable interfaces provide a generalized mechanism for push-based notification (Observer design pattern):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Observable: represents the object that sends notifications (the provider)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Observer: represents the class that receives them (the observer)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883" y="6112295"/>
            <a:ext cx="23458551" cy="3143763"/>
            <a:chOff x="615883" y="6112295"/>
            <a:chExt cx="23458551" cy="3143763"/>
          </a:xfrm>
        </p:grpSpPr>
        <p:grpSp>
          <p:nvGrpSpPr>
            <p:cNvPr id="6" name="Group 5"/>
            <p:cNvGrpSpPr/>
            <p:nvPr/>
          </p:nvGrpSpPr>
          <p:grpSpPr>
            <a:xfrm>
              <a:off x="615883" y="6112295"/>
              <a:ext cx="23458551" cy="3143763"/>
              <a:chOff x="615883" y="5926376"/>
              <a:chExt cx="23458551" cy="314376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185483" y="5926376"/>
                <a:ext cx="21888951" cy="3137984"/>
              </a:xfrm>
              <a:prstGeom prst="rect">
                <a:avLst/>
              </a:prstGeom>
              <a:solidFill>
                <a:srgbClr val="9BBB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15883" y="5930939"/>
                <a:ext cx="3139200" cy="3139200"/>
                <a:chOff x="12188825" y="13753423"/>
                <a:chExt cx="3139200" cy="3139200"/>
              </a:xfrm>
              <a:noFill/>
            </p:grpSpPr>
            <p:sp>
              <p:nvSpPr>
                <p:cNvPr id="17" name="Oval 16"/>
                <p:cNvSpPr/>
                <p:nvPr/>
              </p:nvSpPr>
              <p:spPr>
                <a:xfrm>
                  <a:off x="12188825" y="13753423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2686657" y="15055349"/>
                  <a:ext cx="2143536" cy="584775"/>
                </a:xfrm>
                <a:prstGeom prst="rect">
                  <a:avLst/>
                </a:prstGeom>
                <a:grp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9BBB5C"/>
                      </a:solidFill>
                      <a:latin typeface="Arial" charset="0"/>
                      <a:ea typeface="Arial" charset="0"/>
                      <a:cs typeface="Arial" charset="0"/>
                    </a:rPr>
                    <a:t>Operators</a:t>
                  </a:r>
                </a:p>
              </p:txBody>
            </p:sp>
          </p:grpSp>
        </p:grp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4111646" y="7344110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Each operator in the chain modifies the Observable that results from the operation of the previous operator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5883" y="9700340"/>
            <a:ext cx="23458551" cy="3142476"/>
            <a:chOff x="615883" y="9700340"/>
            <a:chExt cx="23458551" cy="3142476"/>
          </a:xfrm>
        </p:grpSpPr>
        <p:grpSp>
          <p:nvGrpSpPr>
            <p:cNvPr id="7" name="Group 6"/>
            <p:cNvGrpSpPr/>
            <p:nvPr/>
          </p:nvGrpSpPr>
          <p:grpSpPr>
            <a:xfrm>
              <a:off x="615883" y="9700340"/>
              <a:ext cx="23458551" cy="3142476"/>
              <a:chOff x="615883" y="9721778"/>
              <a:chExt cx="23458551" cy="314247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85483" y="9726270"/>
                <a:ext cx="21888951" cy="3137984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15883" y="9721778"/>
                <a:ext cx="3139200" cy="3139200"/>
                <a:chOff x="62561" y="9721778"/>
                <a:chExt cx="3139200" cy="31392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561" y="9721778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85577" y="11023704"/>
                  <a:ext cx="2916184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4A841"/>
                      </a:solidFill>
                      <a:latin typeface="Arial" charset="0"/>
                      <a:ea typeface="Arial" charset="0"/>
                      <a:cs typeface="Arial" charset="0"/>
                    </a:rPr>
                    <a:t>Subscriptions</a:t>
                  </a:r>
                </a:p>
              </p:txBody>
            </p:sp>
          </p:grpSp>
        </p:grp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4111646" y="10957477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Represents a disposable resource, such as the execution of an Observable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372" y="5480709"/>
            <a:ext cx="13507186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911084570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3427" y="446068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5703" y="429535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Represents</a:t>
            </a:r>
            <a:r>
              <a:rPr lang="es-ES" dirty="0"/>
              <a:t> a</a:t>
            </a:r>
            <a:r>
              <a:rPr lang="es-ES" b="1" dirty="0"/>
              <a:t> </a:t>
            </a:r>
            <a:r>
              <a:rPr lang="es-ES" b="1" dirty="0" err="1"/>
              <a:t>sequence</a:t>
            </a:r>
            <a:r>
              <a:rPr lang="es-ES" b="1" dirty="0"/>
              <a:t> of </a:t>
            </a:r>
            <a:r>
              <a:rPr lang="es-ES" b="1" dirty="0" err="1"/>
              <a:t>values</a:t>
            </a:r>
            <a:r>
              <a:rPr lang="es-ES" b="1" dirty="0"/>
              <a:t> </a:t>
            </a:r>
            <a:r>
              <a:rPr lang="es-ES" dirty="0" err="1"/>
              <a:t>over</a:t>
            </a:r>
            <a:r>
              <a:rPr lang="es-ES" dirty="0"/>
              <a:t> time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163427" y="5969987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5703" y="5804655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asynchronous</a:t>
            </a:r>
            <a:endParaRPr lang="es-ES" b="1" dirty="0"/>
          </a:p>
        </p:txBody>
      </p:sp>
      <p:sp>
        <p:nvSpPr>
          <p:cNvPr id="14" name="Oval 13"/>
          <p:cNvSpPr/>
          <p:nvPr/>
        </p:nvSpPr>
        <p:spPr bwMode="auto">
          <a:xfrm>
            <a:off x="1163427" y="7590834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5703" y="7425502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Lazy</a:t>
            </a:r>
            <a:endParaRPr lang="es-ES" b="1" dirty="0"/>
          </a:p>
        </p:txBody>
      </p:sp>
      <p:sp>
        <p:nvSpPr>
          <p:cNvPr id="16" name="Oval 15"/>
          <p:cNvSpPr/>
          <p:nvPr/>
        </p:nvSpPr>
        <p:spPr bwMode="auto">
          <a:xfrm>
            <a:off x="1163427" y="910446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5703" y="8939136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/>
              <a:t>To </a:t>
            </a:r>
            <a:r>
              <a:rPr lang="es-ES" b="1" dirty="0" err="1"/>
              <a:t>get</a:t>
            </a:r>
            <a:r>
              <a:rPr lang="es-ES" b="1" dirty="0"/>
              <a:t> </a:t>
            </a:r>
            <a:r>
              <a:rPr lang="es-ES" b="1" dirty="0" err="1"/>
              <a:t>values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b="1" dirty="0"/>
              <a:t>subscribe</a:t>
            </a:r>
            <a:r>
              <a:rPr lang="es-ES" dirty="0"/>
              <a:t> to </a:t>
            </a:r>
            <a:r>
              <a:rPr lang="es-ES" dirty="0" err="1"/>
              <a:t>it</a:t>
            </a:r>
            <a:endParaRPr lang="es-ES" b="1" dirty="0"/>
          </a:p>
        </p:txBody>
      </p:sp>
      <p:pic>
        <p:nvPicPr>
          <p:cNvPr id="2050" name="Picture 2" descr="Diagram classifying the four RxJS data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37" y="3242742"/>
            <a:ext cx="11412181" cy="7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6000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Don’t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you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understand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what</a:t>
            </a:r>
            <a:r>
              <a:rPr lang="es-ES" sz="6000" b="1" dirty="0">
                <a:solidFill>
                  <a:srgbClr val="309583"/>
                </a:solidFill>
              </a:rPr>
              <a:t> Observable and </a:t>
            </a:r>
            <a:r>
              <a:rPr lang="es-ES" sz="6000" b="1" dirty="0" err="1">
                <a:solidFill>
                  <a:srgbClr val="309583"/>
                </a:solidFill>
              </a:rPr>
              <a:t>Observer</a:t>
            </a:r>
            <a:r>
              <a:rPr lang="es-ES" sz="6000" b="1" dirty="0">
                <a:solidFill>
                  <a:srgbClr val="309583"/>
                </a:solidFill>
              </a:rPr>
              <a:t> are?</a:t>
            </a: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pic>
        <p:nvPicPr>
          <p:cNvPr id="1026" name="Picture 2" descr="Image result for i dont underst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" y="9431462"/>
            <a:ext cx="6380343" cy="4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9172553" y="3763635"/>
            <a:ext cx="14575102" cy="3987182"/>
            <a:chOff x="9172553" y="3427734"/>
            <a:chExt cx="14575102" cy="3987182"/>
          </a:xfrm>
        </p:grpSpPr>
        <p:sp>
          <p:nvSpPr>
            <p:cNvPr id="20" name="Shape 96"/>
            <p:cNvSpPr txBox="1">
              <a:spLocks/>
            </p:cNvSpPr>
            <p:nvPr/>
          </p:nvSpPr>
          <p:spPr>
            <a:xfrm>
              <a:off x="9172553" y="3739544"/>
              <a:ext cx="14575102" cy="3675372"/>
            </a:xfrm>
            <a:prstGeom prst="rect">
              <a:avLst/>
            </a:prstGeom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 err="1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observer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(data,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72553" y="3427734"/>
              <a:ext cx="14079333" cy="145266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 err="1"/>
                <a:t>Observer</a:t>
              </a:r>
              <a:endParaRPr lang="es-ES" sz="4400" b="1" dirty="0"/>
            </a:p>
            <a:p>
              <a:endParaRPr lang="es-E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4954" y="7895668"/>
            <a:ext cx="13143160" cy="5537899"/>
            <a:chOff x="9324954" y="7634414"/>
            <a:chExt cx="13143160" cy="5537899"/>
          </a:xfrm>
          <a:noFill/>
        </p:grpSpPr>
        <p:sp>
          <p:nvSpPr>
            <p:cNvPr id="18" name="Shape 96"/>
            <p:cNvSpPr txBox="1">
              <a:spLocks/>
            </p:cNvSpPr>
            <p:nvPr/>
          </p:nvSpPr>
          <p:spPr>
            <a:xfrm>
              <a:off x="9498563" y="8350888"/>
              <a:ext cx="12969551" cy="4821425"/>
            </a:xfrm>
            <a:prstGeom prst="rect">
              <a:avLst/>
            </a:prstGeom>
            <a:grpFill/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observable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const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new 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.ondata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endParaRPr lang="es-ES" altLang="es-ES" sz="3000" dirty="0">
                <a:latin typeface="Menlo" panose="020B0609030804020204" pitchFamily="49" charset="0"/>
                <a:cs typeface="Menlo" panose="020B0609030804020204" pitchFamily="49" charset="0"/>
              </a:endParaRPr>
            </a:p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B050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()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.destroy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};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24954" y="7634414"/>
              <a:ext cx="12528394" cy="1452669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/>
                <a:t>Observable</a:t>
              </a:r>
            </a:p>
            <a:p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3578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s-ES" sz="6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1713" y="4152927"/>
            <a:ext cx="11538281" cy="8781664"/>
            <a:chOff x="431713" y="4152927"/>
            <a:chExt cx="11538281" cy="8781664"/>
          </a:xfrm>
        </p:grpSpPr>
        <p:grpSp>
          <p:nvGrpSpPr>
            <p:cNvPr id="3" name="Group 2"/>
            <p:cNvGrpSpPr/>
            <p:nvPr/>
          </p:nvGrpSpPr>
          <p:grpSpPr>
            <a:xfrm>
              <a:off x="431716" y="4152927"/>
              <a:ext cx="11538278" cy="721934"/>
              <a:chOff x="431716" y="2272368"/>
              <a:chExt cx="11538278" cy="72193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1716" y="2272368"/>
                <a:ext cx="11538278" cy="708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83742" y="2286416"/>
                <a:ext cx="9251383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Cold observable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1715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Starts running upon subscription: only pushes values to the observers when subscribe method is called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714" y="7954259"/>
              <a:ext cx="11538279" cy="57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Every observer can see whole stream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713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Service Request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Reading file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8374" y="4152927"/>
            <a:ext cx="11538281" cy="8781664"/>
            <a:chOff x="12428374" y="4152927"/>
            <a:chExt cx="11538281" cy="8781664"/>
          </a:xfrm>
        </p:grpSpPr>
        <p:grpSp>
          <p:nvGrpSpPr>
            <p:cNvPr id="2" name="Group 1"/>
            <p:cNvGrpSpPr/>
            <p:nvPr/>
          </p:nvGrpSpPr>
          <p:grpSpPr>
            <a:xfrm>
              <a:off x="12428376" y="4152927"/>
              <a:ext cx="11538278" cy="735981"/>
              <a:chOff x="12428376" y="2272368"/>
              <a:chExt cx="11538278" cy="73598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2428376" y="2272368"/>
                <a:ext cx="11538278" cy="73598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681493" y="2286416"/>
                <a:ext cx="8591911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Hot Observable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428374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Emits immediately whether its Observer is ready or not and regardless of subscribers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28376" y="7954259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Is shared among all subscribers, and each subscriber is pushed the next value in the sequence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28376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Mouse events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Video streaming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endParaRPr lang="es-ES" sz="6000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1122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04918" y="5480709"/>
            <a:ext cx="10790097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74438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06177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3427" y="4018355"/>
            <a:ext cx="22748996" cy="1329558"/>
            <a:chOff x="1163427" y="4018355"/>
            <a:chExt cx="22748996" cy="1329558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018355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Allow us to spawn sequences of asynchronous requests taking advantage of pure functions to keep all of the information properly scoped</a:t>
              </a:r>
              <a:endParaRPr lang="es-ES" dirty="0"/>
            </a:p>
          </p:txBody>
        </p:sp>
      </p:grpSp>
      <p:sp>
        <p:nvSpPr>
          <p:cNvPr id="19" name="Oval 18"/>
          <p:cNvSpPr/>
          <p:nvPr/>
        </p:nvSpPr>
        <p:spPr bwMode="auto">
          <a:xfrm>
            <a:off x="1163427" y="632111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25703" y="6154833"/>
            <a:ext cx="21986720" cy="465354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 us to manipulate or edit the data passing it from the producer to the consumer (pipeline):</a:t>
            </a:r>
          </a:p>
          <a:p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we can adapt the output of the producer to match the expectations of the consumer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promotes a separation of concerns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This design principle is typically extremely hard to accomplish in large-scale JavaScript applications, but </a:t>
            </a:r>
            <a:r>
              <a:rPr lang="en-US" dirty="0" err="1"/>
              <a:t>RxJS</a:t>
            </a:r>
            <a:r>
              <a:rPr lang="en-US" dirty="0"/>
              <a:t> facilitates this model of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37264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764" y="4046257"/>
            <a:ext cx="21986720" cy="68695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Filtering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Error </a:t>
            </a:r>
            <a:r>
              <a:rPr lang="es-ES" dirty="0" err="1"/>
              <a:t>handling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Multicasting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Categories</a:t>
            </a:r>
            <a:endParaRPr lang="es-ES" sz="6000" b="1" dirty="0">
              <a:solidFill>
                <a:srgbClr val="309583"/>
              </a:solidFill>
            </a:endParaRP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.fromEvent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‘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.target.value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.length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&gt; 3)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distinctUntilChanged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switchMap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.getResult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.subscribe(console.log);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5471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" y="5408011"/>
            <a:ext cx="24377649" cy="2418932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 that you may know</a:t>
            </a:r>
          </a:p>
        </p:txBody>
      </p:sp>
    </p:spTree>
    <p:extLst>
      <p:ext uri="{BB962C8B-B14F-4D97-AF65-F5344CB8AC3E}">
        <p14:creationId xmlns:p14="http://schemas.microsoft.com/office/powerpoint/2010/main" val="17254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Concat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29" y="5627771"/>
            <a:ext cx="17442991" cy="2370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Subscribe to Observables in order but only when the previous completes, then move to the next one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9743561"/>
            <a:ext cx="17364491" cy="3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892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forkJoin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/>
              <a:t>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Don’t let me know until all the Observables are complete, then give me all the values at once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83" y="5306119"/>
            <a:ext cx="15544800" cy="210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7" y="7937795"/>
            <a:ext cx="14020131" cy="48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288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mergeMap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Only when the inner Observable emits, let me know by merging the value to the outer Observable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17" y="4933506"/>
            <a:ext cx="19261266" cy="254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8203355"/>
            <a:ext cx="19317162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42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switchMap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mergeMap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but when the source Observable emits cancel any previous subscriptions of the inner Observable</a:t>
            </a: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2" y="4721162"/>
            <a:ext cx="14054545" cy="325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79" y="8475497"/>
            <a:ext cx="12416550" cy="49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3457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combineLatest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Let me know when any Observable emits but also give me the latest value from the others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" y="5469323"/>
            <a:ext cx="12559152" cy="503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49" y="5146158"/>
            <a:ext cx="11222975" cy="63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54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11398" y="5480709"/>
            <a:ext cx="14977141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Subscriptions</a:t>
            </a:r>
            <a:endParaRPr lang="es-ES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6065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Subscriptions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7143267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subscription is the consumer of an observable, with </a:t>
              </a:r>
              <a:r>
                <a:rPr lang="en-US" dirty="0" err="1"/>
                <a:t>IoC</a:t>
              </a:r>
              <a:r>
                <a:rPr lang="en-US" dirty="0"/>
                <a:t> gets the desired data</a:t>
              </a:r>
              <a:endParaRPr lang="es-E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51993" y="4429548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calling subscribe() on an observable source returns a Subscription object</a:t>
              </a:r>
              <a:endParaRPr lang="es-E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51993" y="9715771"/>
            <a:ext cx="22748996" cy="775561"/>
            <a:chOff x="1163427" y="4294403"/>
            <a:chExt cx="22748996" cy="775561"/>
          </a:xfrm>
        </p:grpSpPr>
        <p:sp>
          <p:nvSpPr>
            <p:cNvPr id="16" name="Oval 15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4294403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This is a consistent push-based mechanism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746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14745" y="2736697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Programming paradigm based on this concepts: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5650590" y="479671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2866" y="4631379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Pure functions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647713" y="743466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9989" y="7269333"/>
            <a:ext cx="1541484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Avoiding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shared state,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mutable data,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side-effects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650590" y="613713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2866" y="597180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composition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5647713" y="877390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09989" y="8608569"/>
            <a:ext cx="1691583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Referential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Transparency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Immutability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650590" y="10167816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12866" y="10002484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Higher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Order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Functions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650590" y="1159489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12866" y="11429566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Currying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920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09266" y="5480709"/>
            <a:ext cx="12146237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20139468">
            <a:off x="18119194" y="364353"/>
            <a:ext cx="4893101" cy="7680294"/>
            <a:chOff x="716165" y="2920941"/>
            <a:chExt cx="4893101" cy="7680294"/>
          </a:xfrm>
        </p:grpSpPr>
        <p:grpSp>
          <p:nvGrpSpPr>
            <p:cNvPr id="4" name="Group 3"/>
            <p:cNvGrpSpPr/>
            <p:nvPr/>
          </p:nvGrpSpPr>
          <p:grpSpPr>
            <a:xfrm>
              <a:off x="716165" y="2920941"/>
              <a:ext cx="4893101" cy="7680294"/>
              <a:chOff x="4934796" y="1751013"/>
              <a:chExt cx="2935287" cy="460607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Freeform 16"/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14081" y="3427525"/>
              <a:ext cx="4045298" cy="3621674"/>
              <a:chOff x="8169276" y="952501"/>
              <a:chExt cx="3781424" cy="3384550"/>
            </a:xfrm>
            <a:solidFill>
              <a:schemeClr val="accent1"/>
            </a:solidFill>
          </p:grpSpPr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657636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462778" y="483017"/>
            <a:ext cx="545209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Mind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32922" y="5563408"/>
            <a:ext cx="21711807" cy="3027365"/>
            <a:chOff x="429208" y="9482265"/>
            <a:chExt cx="21711807" cy="3027365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29208" y="11296468"/>
              <a:ext cx="18288000" cy="107576"/>
            </a:xfrm>
            <a:prstGeom prst="straightConnector1">
              <a:avLst/>
            </a:prstGeom>
            <a:ln w="2063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747236" y="10548873"/>
              <a:ext cx="1546697" cy="1547100"/>
              <a:chOff x="5222775" y="1833299"/>
              <a:chExt cx="618294" cy="6182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222775" y="1833299"/>
                <a:ext cx="618294" cy="6182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83586" y="1856521"/>
                <a:ext cx="436880" cy="438565"/>
              </a:xfrm>
              <a:prstGeom prst="rect">
                <a:avLst/>
              </a:prstGeom>
              <a:noFill/>
            </p:spPr>
            <p:txBody>
              <a:bodyPr wrap="square" lIns="91420" tIns="45709" rIns="91420" bIns="45709" rtlCol="0">
                <a:spAutoFit/>
              </a:bodyPr>
              <a:lstStyle/>
              <a:p>
                <a:pPr algn="ctr"/>
                <a:endParaRPr lang="en-US" sz="6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85327" y="10548873"/>
              <a:ext cx="1546697" cy="154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98844" y="10522918"/>
              <a:ext cx="1546697" cy="154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9191180" y="9971703"/>
              <a:ext cx="367993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Observable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19018903" y="9971703"/>
              <a:ext cx="312211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Observer</a:t>
              </a:r>
              <a:endParaRPr lang="es-E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70563" y="11505308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.subscribe()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3794253" y="9482265"/>
              <a:ext cx="3999813" cy="1547100"/>
              <a:chOff x="13439405" y="8602021"/>
              <a:chExt cx="3999813" cy="15471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439312" y="8602021"/>
                <a:ext cx="1546697" cy="15471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39405" y="8713640"/>
                <a:ext cx="399981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600" dirty="0" err="1"/>
                  <a:t>next</a:t>
                </a:r>
                <a:r>
                  <a:rPr lang="es-ES" sz="6600" dirty="0"/>
                  <a:t>(      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2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7290" y="5256832"/>
            <a:ext cx="23472992" cy="317008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Observable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.complete()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.error() !!??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" y="5480709"/>
            <a:ext cx="24351863" cy="452429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id-ID" sz="1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7695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3077493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/>
                <a:t>Subject-Observer</a:t>
              </a:r>
              <a:r>
                <a:rPr lang="es-ES" dirty="0"/>
                <a:t> </a:t>
              </a:r>
              <a:r>
                <a:rPr lang="es-ES" dirty="0" err="1"/>
                <a:t>design</a:t>
              </a:r>
              <a:r>
                <a:rPr lang="es-ES" dirty="0"/>
                <a:t> </a:t>
              </a:r>
              <a:r>
                <a:rPr lang="es-ES" dirty="0" err="1"/>
                <a:t>pattern</a:t>
              </a:r>
              <a:r>
                <a:rPr lang="es-ES" dirty="0"/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96776" y="7968631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Can act as a proxy for a group of subscribers and a source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96776" y="4813727"/>
            <a:ext cx="22748996" cy="775561"/>
            <a:chOff x="1163427" y="4277148"/>
            <a:chExt cx="22748996" cy="775561"/>
          </a:xfrm>
        </p:grpSpPr>
        <p:sp>
          <p:nvSpPr>
            <p:cNvPr id="19" name="Oval 18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Inherit from Observer and Observable</a:t>
              </a:r>
              <a:endParaRPr lang="es-E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96776" y="6391179"/>
            <a:ext cx="22748996" cy="775561"/>
            <a:chOff x="1163427" y="4277148"/>
            <a:chExt cx="22748996" cy="775561"/>
          </a:xfrm>
        </p:grpSpPr>
        <p:sp>
          <p:nvSpPr>
            <p:cNvPr id="22" name="Oval 21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Have next, complete and error methods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96776" y="9373816"/>
            <a:ext cx="22748996" cy="1329558"/>
            <a:chOff x="1163427" y="4277148"/>
            <a:chExt cx="22748996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4277148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Are not reusable: when a Subject completes or errors, it can no longer be used, it will silently </a:t>
              </a:r>
            </a:p>
            <a:p>
              <a:r>
                <a:rPr lang="en-US" dirty="0"/>
                <a:t>ignore the future notification.</a:t>
              </a:r>
              <a:endParaRPr lang="es-E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96776" y="10981487"/>
            <a:ext cx="22748996" cy="775561"/>
            <a:chOff x="1163427" y="4277148"/>
            <a:chExt cx="22748996" cy="775561"/>
          </a:xfrm>
        </p:grpSpPr>
        <p:sp>
          <p:nvSpPr>
            <p:cNvPr id="28" name="Oval 27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 err="1"/>
                <a:t>Diferent</a:t>
              </a:r>
              <a:r>
                <a:rPr lang="en-US" dirty="0"/>
                <a:t> types: </a:t>
              </a:r>
              <a:r>
                <a:rPr lang="en-US" dirty="0" err="1"/>
                <a:t>AsyncSubject</a:t>
              </a:r>
              <a:r>
                <a:rPr lang="en-US" dirty="0"/>
                <a:t>, </a:t>
              </a:r>
              <a:r>
                <a:rPr lang="en-US" dirty="0" err="1"/>
                <a:t>ReplaySubject</a:t>
              </a:r>
              <a:r>
                <a:rPr lang="en-US" dirty="0"/>
                <a:t>, </a:t>
              </a:r>
              <a:r>
                <a:rPr lang="en-US" dirty="0" err="1"/>
                <a:t>BehaviorSubject</a:t>
              </a:r>
              <a:r>
                <a:rPr lang="en-US" dirty="0"/>
                <a:t>, … 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35787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1" y="2131983"/>
            <a:ext cx="9869130" cy="7282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2" y="5705204"/>
            <a:ext cx="5858894" cy="74194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87656" y="3705883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Subject as an observer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630" y="10914690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Able to stop receiving values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 rot="14700030">
            <a:off x="2651879" y="9893029"/>
            <a:ext cx="2191478" cy="32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/>
          <p:cNvSpPr/>
          <p:nvPr/>
        </p:nvSpPr>
        <p:spPr>
          <a:xfrm rot="10800000">
            <a:off x="7077456" y="4038188"/>
            <a:ext cx="4698235" cy="32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81304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5330823" y="-5330825"/>
            <a:ext cx="13716000" cy="2437765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31" tIns="121864" rIns="243731" bIns="121864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764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Pure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Given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inputs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, always returns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output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043272"/>
            <a:ext cx="18297617" cy="775561"/>
            <a:chOff x="1342708" y="4043272"/>
            <a:chExt cx="18297617" cy="775561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096092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043272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as 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zero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side-effects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442411"/>
            <a:ext cx="18297617" cy="775561"/>
            <a:chOff x="1342708" y="5442411"/>
            <a:chExt cx="18297617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5495231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442411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Don’t mutate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variables outside of their inner scope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6785257"/>
            <a:ext cx="18297617" cy="775561"/>
            <a:chOff x="1342708" y="6785257"/>
            <a:chExt cx="18297617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6838077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678525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Don’t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mutate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their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arguments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2708" y="8128103"/>
            <a:ext cx="18297617" cy="775561"/>
            <a:chOff x="1342708" y="8128103"/>
            <a:chExt cx="18297617" cy="775561"/>
          </a:xfrm>
        </p:grpSpPr>
        <p:grpSp>
          <p:nvGrpSpPr>
            <p:cNvPr id="86" name="Group 85"/>
            <p:cNvGrpSpPr/>
            <p:nvPr/>
          </p:nvGrpSpPr>
          <p:grpSpPr>
            <a:xfrm>
              <a:off x="1342708" y="8180923"/>
              <a:ext cx="669752" cy="669926"/>
              <a:chOff x="3616973" y="6548867"/>
              <a:chExt cx="669752" cy="669926"/>
            </a:xfrm>
          </p:grpSpPr>
          <p:sp>
            <p:nvSpPr>
              <p:cNvPr id="8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1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261538" y="8128103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definitionally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simpler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42708" y="9470949"/>
            <a:ext cx="18297617" cy="775561"/>
            <a:chOff x="1342708" y="9470949"/>
            <a:chExt cx="18297617" cy="775561"/>
          </a:xfrm>
        </p:grpSpPr>
        <p:grpSp>
          <p:nvGrpSpPr>
            <p:cNvPr id="103" name="Group 102"/>
            <p:cNvGrpSpPr/>
            <p:nvPr/>
          </p:nvGrpSpPr>
          <p:grpSpPr>
            <a:xfrm>
              <a:off x="1342708" y="9523769"/>
              <a:ext cx="669752" cy="669926"/>
              <a:chOff x="3616973" y="6548867"/>
              <a:chExt cx="669752" cy="669926"/>
            </a:xfrm>
          </p:grpSpPr>
          <p:sp>
            <p:nvSpPr>
              <p:cNvPr id="106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7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2261538" y="9470949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simpler to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test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2708" y="10870088"/>
            <a:ext cx="18297617" cy="775561"/>
            <a:chOff x="1342708" y="10870088"/>
            <a:chExt cx="18297617" cy="775561"/>
          </a:xfrm>
        </p:grpSpPr>
        <p:grpSp>
          <p:nvGrpSpPr>
            <p:cNvPr id="109" name="Group 108"/>
            <p:cNvGrpSpPr/>
            <p:nvPr/>
          </p:nvGrpSpPr>
          <p:grpSpPr>
            <a:xfrm>
              <a:off x="1342708" y="10922908"/>
              <a:ext cx="669752" cy="669926"/>
              <a:chOff x="3616973" y="6548867"/>
              <a:chExt cx="669752" cy="669926"/>
            </a:xfrm>
          </p:grpSpPr>
          <p:sp>
            <p:nvSpPr>
              <p:cNvPr id="1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2261538" y="1087008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can be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memoized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42708" y="12269227"/>
            <a:ext cx="18297617" cy="775561"/>
            <a:chOff x="1342708" y="12269227"/>
            <a:chExt cx="18297617" cy="775561"/>
          </a:xfrm>
        </p:grpSpPr>
        <p:grpSp>
          <p:nvGrpSpPr>
            <p:cNvPr id="115" name="Group 114"/>
            <p:cNvGrpSpPr/>
            <p:nvPr/>
          </p:nvGrpSpPr>
          <p:grpSpPr>
            <a:xfrm>
              <a:off x="1342708" y="12322047"/>
              <a:ext cx="669752" cy="669926"/>
              <a:chOff x="3616973" y="6548867"/>
              <a:chExt cx="669752" cy="669926"/>
            </a:xfrm>
          </p:grpSpPr>
          <p:sp>
            <p:nvSpPr>
              <p:cNvPr id="118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2261538" y="1226922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Can invoke other pure functions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1" name="Shape 96"/>
          <p:cNvSpPr txBox="1">
            <a:spLocks/>
          </p:cNvSpPr>
          <p:nvPr/>
        </p:nvSpPr>
        <p:spPr>
          <a:xfrm>
            <a:off x="14871940" y="4467373"/>
            <a:ext cx="11470810" cy="64626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[1, 2, 3, 4, 5, 6, 7];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+ 1;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% 2 === 0;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 [2, 4, 6, 8]</a:t>
            </a:r>
          </a:p>
        </p:txBody>
      </p:sp>
    </p:spTree>
    <p:extLst>
      <p:ext uri="{BB962C8B-B14F-4D97-AF65-F5344CB8AC3E}">
        <p14:creationId xmlns:p14="http://schemas.microsoft.com/office/powerpoint/2010/main" val="343758252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 composition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can be composed (chained) to get new functions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096092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043272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Composition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is the main operation in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Lambda Calculus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Allow us to build complicated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data transformations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small pieces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Makes our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code more reusable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Shape 96"/>
          <p:cNvSpPr txBox="1">
            <a:spLocks/>
          </p:cNvSpPr>
          <p:nvPr/>
        </p:nvSpPr>
        <p:spPr>
          <a:xfrm>
            <a:off x="7924511" y="8128103"/>
            <a:ext cx="16917241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//Compose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compose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(...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args.reduce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a,b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(a)(b));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//add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(a)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(b)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 + b;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console.log(compose([1,2,3],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6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console.log(compose(["a", "b", "c"],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83883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state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Property of an object being passed between scopes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113608"/>
            <a:ext cx="22589954" cy="1329558"/>
            <a:chOff x="1342708" y="4113608"/>
            <a:chExt cx="22589954" cy="1329558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113608"/>
              <a:ext cx="216711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To understand the effects of a function, you have to know the entire history of every shared variable that the function uses or affects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794100"/>
            <a:ext cx="22818554" cy="1329558"/>
            <a:chOff x="1342708" y="5794100"/>
            <a:chExt cx="22818554" cy="1329558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794100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Changing the order in which functions are called can cause a cascade of failures because functions which act on shared state are timing dependent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805165"/>
            <a:ext cx="22396523" cy="775561"/>
            <a:chOff x="1342708" y="7805165"/>
            <a:chExt cx="22396523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805165"/>
              <a:ext cx="21477693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Remove function call timing dependency, and you eliminate an entire class of potential bugs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3905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Side effects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/>
                <a:t>In </a:t>
              </a:r>
              <a:r>
                <a:rPr lang="es-ES" dirty="0" err="1"/>
                <a:t>Imperative</a:t>
              </a:r>
              <a:r>
                <a:rPr lang="es-ES" dirty="0"/>
                <a:t> </a:t>
              </a:r>
              <a:r>
                <a:rPr lang="es-ES" dirty="0" err="1"/>
                <a:t>Programming</a:t>
              </a:r>
              <a:r>
                <a:rPr lang="es-ES" dirty="0"/>
                <a:t> </a:t>
              </a:r>
              <a:r>
                <a:rPr lang="es-ES" dirty="0" err="1"/>
                <a:t>Languages</a:t>
              </a:r>
              <a:r>
                <a:rPr lang="es-ES" dirty="0"/>
                <a:t>, </a:t>
              </a:r>
              <a:r>
                <a:rPr lang="es-ES" dirty="0" err="1"/>
                <a:t>side</a:t>
              </a:r>
              <a:r>
                <a:rPr lang="es-ES" dirty="0"/>
                <a:t> </a:t>
              </a:r>
              <a:r>
                <a:rPr lang="es-ES" dirty="0" err="1"/>
                <a:t>effects</a:t>
              </a:r>
              <a:r>
                <a:rPr lang="es-ES" dirty="0"/>
                <a:t> are </a:t>
              </a:r>
              <a:r>
                <a:rPr lang="es-ES" dirty="0" err="1"/>
                <a:t>everywhere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286133"/>
            <a:ext cx="22589954" cy="778826"/>
            <a:chOff x="1342708" y="4286133"/>
            <a:chExt cx="22589954" cy="778826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286133"/>
              <a:ext cx="216711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Variables can be changed </a:t>
              </a:r>
              <a:r>
                <a:rPr lang="en-US" b="1" i="1" dirty="0"/>
                <a:t>anywhere</a:t>
              </a:r>
              <a:r>
                <a:rPr lang="en-US" dirty="0"/>
                <a:t> in your program =&gt; bugs!!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6035642"/>
            <a:ext cx="22818554" cy="775561"/>
            <a:chOff x="1342708" y="6035642"/>
            <a:chExt cx="22818554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6035642"/>
              <a:ext cx="218997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Avoiding side effects, the program is much easier to understand, and to test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580876"/>
            <a:ext cx="22818554" cy="1329558"/>
            <a:chOff x="1342708" y="7580876"/>
            <a:chExt cx="22818554" cy="1329558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580876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Keeping side effects separate from the rest of your program logic, software will be much easier to extend, refactor, debug, test, and maintain, your code will be loosely coupled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5172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0</TotalTime>
  <Words>1790</Words>
  <Application>Microsoft Office PowerPoint</Application>
  <PresentationFormat>Custom</PresentationFormat>
  <Paragraphs>343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Arial Hebrew Scholar</vt:lpstr>
      <vt:lpstr>Consolas</vt:lpstr>
      <vt:lpstr>Gill Sans</vt:lpstr>
      <vt:lpstr>Helvetica Light</vt:lpstr>
      <vt:lpstr>Lato</vt:lpstr>
      <vt:lpstr>Lato Heavy</vt:lpstr>
      <vt:lpstr>Lato Light</vt:lpstr>
      <vt:lpstr>Menlo</vt:lpstr>
      <vt:lpstr>Open Sans Light</vt:lpstr>
      <vt:lpstr>Raleway Light</vt:lpstr>
      <vt:lpstr>Ubuntu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 1</dc:creator>
  <cp:keywords/>
  <dc:description/>
  <cp:lastModifiedBy>Dote Sergi</cp:lastModifiedBy>
  <cp:revision>2063</cp:revision>
  <dcterms:created xsi:type="dcterms:W3CDTF">2014-11-12T21:47:38Z</dcterms:created>
  <dcterms:modified xsi:type="dcterms:W3CDTF">2017-04-12T06:47:19Z</dcterms:modified>
  <cp:category/>
</cp:coreProperties>
</file>